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taatliches"/>
      <p:regular r:id="rId19"/>
    </p:embeddedFont>
    <p:embeddedFont>
      <p:font typeface="Inconsolata"/>
      <p:regular r:id="rId20"/>
      <p:bold r:id="rId21"/>
    </p:embeddedFont>
    <p:embeddedFont>
      <p:font typeface="Playfair Displ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Aleksandr Kazachk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consolata-regular.fntdata"/><Relationship Id="rId22" Type="http://schemas.openxmlformats.org/officeDocument/2006/relationships/font" Target="fonts/PlayfairDisplay-regular.fntdata"/><Relationship Id="rId21" Type="http://schemas.openxmlformats.org/officeDocument/2006/relationships/font" Target="fonts/Inconsolata-bold.fntdata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Staatliches-regular.fntdata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4-14T14:36:39.022">
    <p:pos x="453" y="340"/>
    <p:text>I prefer to use a "visual" talk outline. You can do a truck with routes, or a map, and put boxes that appear one by one, that provide the table of contents; something like:
1. Goal: help organization logistics
2. Step 1: Describe organization's current system
3. Step 2: Develop flexible decision tool
4. Extensions: Improve model realism and code features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4-14T14:28:32.191">
    <p:pos x="405" y="1194"/>
    <p:text>Underselling the objectives a little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2-04-14T14:37:59.131">
    <p:pos x="2857" y="652"/>
    <p:text>I would add similar boxes to highlight aspects of the spreadsheet that you want to talk about, maybe using transparent white boxes to de-emphasize the other parts, as you talk about a particular column.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454f16fdd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454f16fdd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e1c2f16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e1c2f16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Praveen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98091bb9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98091bb9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Praveen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c7a36120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c7a36120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e1c2f16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e1c2f16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da430a4c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da430a4c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da430a4c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da430a4c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da430a4cc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da430a4cc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efeaec88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efeaec88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b1955155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b1955155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feaec884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feaec884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454f16f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454f16f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Ewa OpenRouteService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9975" y="1260325"/>
            <a:ext cx="2806200" cy="20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9975" y="3332025"/>
            <a:ext cx="2913300" cy="6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571550" y="1733313"/>
            <a:ext cx="60009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90750" y="2933788"/>
            <a:ext cx="53625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/>
        </p:nvSpPr>
        <p:spPr>
          <a:xfrm>
            <a:off x="720000" y="540000"/>
            <a:ext cx="31224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1" name="Google Shape;51;p13"/>
          <p:cNvSpPr txBox="1"/>
          <p:nvPr/>
        </p:nvSpPr>
        <p:spPr>
          <a:xfrm>
            <a:off x="4296372" y="523315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405817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3" name="Google Shape;53;p13"/>
          <p:cNvSpPr txBox="1"/>
          <p:nvPr/>
        </p:nvSpPr>
        <p:spPr>
          <a:xfrm>
            <a:off x="399307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29637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05817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99307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332452" y="1356813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67352" y="1790509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6570652" y="2807739"/>
            <a:ext cx="1561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5FAD51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32452" y="3658585"/>
            <a:ext cx="20382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500">
              <a:solidFill>
                <a:srgbClr val="09612F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6267352" y="4092281"/>
            <a:ext cx="2168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9612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13"/>
          <p:cNvSpPr txBox="1"/>
          <p:nvPr>
            <p:ph hasCustomPrompt="1"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hasCustomPrompt="1"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hasCustomPrompt="1"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6875714" y="22501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4861053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/>
          <p:nvPr/>
        </p:nvSpPr>
        <p:spPr>
          <a:xfrm>
            <a:off x="0" y="4501200"/>
            <a:ext cx="9144000" cy="642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>
            <p:ph idx="6" type="subTitle"/>
          </p:nvPr>
        </p:nvSpPr>
        <p:spPr>
          <a:xfrm>
            <a:off x="2851335" y="22501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7" type="subTitle"/>
          </p:nvPr>
        </p:nvSpPr>
        <p:spPr>
          <a:xfrm>
            <a:off x="854686" y="22501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8" type="subTitle"/>
          </p:nvPr>
        </p:nvSpPr>
        <p:spPr>
          <a:xfrm>
            <a:off x="854675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9" type="subTitle"/>
          </p:nvPr>
        </p:nvSpPr>
        <p:spPr>
          <a:xfrm>
            <a:off x="6875714" y="2569002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3" type="subTitle"/>
          </p:nvPr>
        </p:nvSpPr>
        <p:spPr>
          <a:xfrm>
            <a:off x="285132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4" type="subTitle"/>
          </p:nvPr>
        </p:nvSpPr>
        <p:spPr>
          <a:xfrm>
            <a:off x="4861047" y="2569000"/>
            <a:ext cx="17946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/>
          <p:nvPr/>
        </p:nvSpPr>
        <p:spPr>
          <a:xfrm>
            <a:off x="0" y="4603425"/>
            <a:ext cx="9144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5143575" y="1524975"/>
            <a:ext cx="3270900" cy="22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 flipH="1">
            <a:off x="-125" y="539850"/>
            <a:ext cx="9144000" cy="4063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227208" y="1127917"/>
            <a:ext cx="9747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1288706" y="3328568"/>
            <a:ext cx="2824500" cy="7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5030083" y="1234390"/>
            <a:ext cx="2515500" cy="9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5"/>
          <p:cNvSpPr txBox="1"/>
          <p:nvPr>
            <p:ph idx="3" type="title"/>
          </p:nvPr>
        </p:nvSpPr>
        <p:spPr>
          <a:xfrm>
            <a:off x="2180206" y="3053888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5" name="Google Shape;85;p15"/>
          <p:cNvSpPr txBox="1"/>
          <p:nvPr>
            <p:ph idx="4" type="title"/>
          </p:nvPr>
        </p:nvSpPr>
        <p:spPr>
          <a:xfrm>
            <a:off x="5030083" y="968700"/>
            <a:ext cx="19329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5" type="title"/>
          </p:nvPr>
        </p:nvSpPr>
        <p:spPr>
          <a:xfrm>
            <a:off x="4842429" y="3229170"/>
            <a:ext cx="1821900" cy="7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5"/>
          <p:cNvSpPr/>
          <p:nvPr/>
        </p:nvSpPr>
        <p:spPr>
          <a:xfrm>
            <a:off x="-125" y="539850"/>
            <a:ext cx="4572000" cy="202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572000" y="2575251"/>
            <a:ext cx="4572000" cy="2020500"/>
          </a:xfrm>
          <a:prstGeom prst="rect">
            <a:avLst/>
          </a:prstGeom>
          <a:solidFill>
            <a:srgbClr val="DBD4D1">
              <a:alpha val="433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72037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2" type="subTitle"/>
          </p:nvPr>
        </p:nvSpPr>
        <p:spPr>
          <a:xfrm>
            <a:off x="3419625" y="302645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3" type="subTitle"/>
          </p:nvPr>
        </p:nvSpPr>
        <p:spPr>
          <a:xfrm>
            <a:off x="6120950" y="3026450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4" type="subTitle"/>
          </p:nvPr>
        </p:nvSpPr>
        <p:spPr>
          <a:xfrm>
            <a:off x="879525" y="3361134"/>
            <a:ext cx="1999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5" type="subTitle"/>
          </p:nvPr>
        </p:nvSpPr>
        <p:spPr>
          <a:xfrm>
            <a:off x="3530163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6"/>
          <p:cNvSpPr txBox="1"/>
          <p:nvPr>
            <p:ph idx="6" type="subTitle"/>
          </p:nvPr>
        </p:nvSpPr>
        <p:spPr>
          <a:xfrm>
            <a:off x="6228500" y="3361134"/>
            <a:ext cx="21030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CUSTOM_3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723069" y="219490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3412950" y="359977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3" type="subTitle"/>
          </p:nvPr>
        </p:nvSpPr>
        <p:spPr>
          <a:xfrm>
            <a:off x="6102825" y="219251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723069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5" type="subTitle"/>
          </p:nvPr>
        </p:nvSpPr>
        <p:spPr>
          <a:xfrm>
            <a:off x="3412950" y="3929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6" type="subTitle"/>
          </p:nvPr>
        </p:nvSpPr>
        <p:spPr>
          <a:xfrm>
            <a:off x="6102825" y="25224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7"/>
          <p:cNvSpPr/>
          <p:nvPr/>
        </p:nvSpPr>
        <p:spPr>
          <a:xfrm>
            <a:off x="860415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points">
  <p:cSld name="CUSTOM_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0" y="540000"/>
            <a:ext cx="86052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720000" y="1419075"/>
            <a:ext cx="34224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18"/>
          <p:cNvSpPr/>
          <p:nvPr/>
        </p:nvSpPr>
        <p:spPr>
          <a:xfrm flipH="1">
            <a:off x="8603988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t text 2">
  <p:cSld name="CUSTOM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540000" y="540000"/>
            <a:ext cx="80655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720000" y="540000"/>
            <a:ext cx="7147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720000" y="1490700"/>
            <a:ext cx="7766700" cy="31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20"/>
          <p:cNvSpPr txBox="1"/>
          <p:nvPr>
            <p:ph idx="1" type="subTitle"/>
          </p:nvPr>
        </p:nvSpPr>
        <p:spPr>
          <a:xfrm>
            <a:off x="732869" y="206096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2" type="subTitle"/>
          </p:nvPr>
        </p:nvSpPr>
        <p:spPr>
          <a:xfrm>
            <a:off x="732875" y="3368456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3" type="subTitle"/>
          </p:nvPr>
        </p:nvSpPr>
        <p:spPr>
          <a:xfrm>
            <a:off x="947969" y="2395634"/>
            <a:ext cx="2103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4" type="subTitle"/>
          </p:nvPr>
        </p:nvSpPr>
        <p:spPr>
          <a:xfrm>
            <a:off x="732875" y="3703136"/>
            <a:ext cx="23181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5" type="subTitle"/>
          </p:nvPr>
        </p:nvSpPr>
        <p:spPr>
          <a:xfrm>
            <a:off x="6095400" y="205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6" type="subTitle"/>
          </p:nvPr>
        </p:nvSpPr>
        <p:spPr>
          <a:xfrm>
            <a:off x="6095400" y="3368013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7" type="subTitle"/>
          </p:nvPr>
        </p:nvSpPr>
        <p:spPr>
          <a:xfrm>
            <a:off x="6095400" y="2394663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8" type="subTitle"/>
          </p:nvPr>
        </p:nvSpPr>
        <p:spPr>
          <a:xfrm>
            <a:off x="6095400" y="370269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1771688" y="2429913"/>
            <a:ext cx="566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705025" y="1362075"/>
            <a:ext cx="2238300" cy="17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71688" y="3157413"/>
            <a:ext cx="56673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33400" y="523875"/>
            <a:ext cx="8067600" cy="4079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" type="subTitle"/>
          </p:nvPr>
        </p:nvSpPr>
        <p:spPr>
          <a:xfrm>
            <a:off x="1643925" y="2169534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2" type="subTitle"/>
          </p:nvPr>
        </p:nvSpPr>
        <p:spPr>
          <a:xfrm>
            <a:off x="1643925" y="327752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3" type="subTitle"/>
          </p:nvPr>
        </p:nvSpPr>
        <p:spPr>
          <a:xfrm>
            <a:off x="1643925" y="2504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4" type="subTitle"/>
          </p:nvPr>
        </p:nvSpPr>
        <p:spPr>
          <a:xfrm>
            <a:off x="1643925" y="3612200"/>
            <a:ext cx="2547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media">
  <p:cSld name="CUSTOM_7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2"/>
          <p:cNvSpPr/>
          <p:nvPr/>
        </p:nvSpPr>
        <p:spPr>
          <a:xfrm flipH="1">
            <a:off x="86040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 txBox="1"/>
          <p:nvPr>
            <p:ph idx="1" type="subTitle"/>
          </p:nvPr>
        </p:nvSpPr>
        <p:spPr>
          <a:xfrm>
            <a:off x="720000" y="1781175"/>
            <a:ext cx="33759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539850" y="1529375"/>
            <a:ext cx="3798600" cy="307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Graph">
  <p:cSld name="CUSTOM_8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hasCustomPrompt="1" idx="2" type="title"/>
          </p:nvPr>
        </p:nvSpPr>
        <p:spPr>
          <a:xfrm>
            <a:off x="1485300" y="15212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1195200" y="1949075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hasCustomPrompt="1" idx="3" type="title"/>
          </p:nvPr>
        </p:nvSpPr>
        <p:spPr>
          <a:xfrm>
            <a:off x="1415400" y="2607819"/>
            <a:ext cx="2466900" cy="6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/>
          <p:nvPr>
            <p:ph idx="4" type="subTitle"/>
          </p:nvPr>
        </p:nvSpPr>
        <p:spPr>
          <a:xfrm>
            <a:off x="1125300" y="3037956"/>
            <a:ext cx="30471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3"/>
          <p:cNvSpPr txBox="1"/>
          <p:nvPr>
            <p:ph hasCustomPrompt="1" idx="5" type="title"/>
          </p:nvPr>
        </p:nvSpPr>
        <p:spPr>
          <a:xfrm>
            <a:off x="1415400" y="3769106"/>
            <a:ext cx="2466900" cy="6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23"/>
          <p:cNvSpPr txBox="1"/>
          <p:nvPr>
            <p:ph idx="6" type="subTitle"/>
          </p:nvPr>
        </p:nvSpPr>
        <p:spPr>
          <a:xfrm>
            <a:off x="1125300" y="4173631"/>
            <a:ext cx="30471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3"/>
          <p:cNvSpPr txBox="1"/>
          <p:nvPr>
            <p:ph idx="7" type="subTitle"/>
          </p:nvPr>
        </p:nvSpPr>
        <p:spPr>
          <a:xfrm>
            <a:off x="4572000" y="1114350"/>
            <a:ext cx="3828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1" type="subTitle"/>
          </p:nvPr>
        </p:nvSpPr>
        <p:spPr>
          <a:xfrm>
            <a:off x="1089125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2" type="subTitle"/>
          </p:nvPr>
        </p:nvSpPr>
        <p:spPr>
          <a:xfrm>
            <a:off x="3783600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3" type="subTitle"/>
          </p:nvPr>
        </p:nvSpPr>
        <p:spPr>
          <a:xfrm>
            <a:off x="6483651" y="18358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4" type="subTitle"/>
          </p:nvPr>
        </p:nvSpPr>
        <p:spPr>
          <a:xfrm>
            <a:off x="840725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idx="5" type="subTitle"/>
          </p:nvPr>
        </p:nvSpPr>
        <p:spPr>
          <a:xfrm>
            <a:off x="353220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6" type="subTitle"/>
          </p:nvPr>
        </p:nvSpPr>
        <p:spPr>
          <a:xfrm>
            <a:off x="6232250" y="2170500"/>
            <a:ext cx="21030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7" type="subTitle"/>
          </p:nvPr>
        </p:nvSpPr>
        <p:spPr>
          <a:xfrm>
            <a:off x="1092125" y="3436025"/>
            <a:ext cx="16002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8" type="subTitle"/>
          </p:nvPr>
        </p:nvSpPr>
        <p:spPr>
          <a:xfrm>
            <a:off x="3761700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9" type="subTitle"/>
          </p:nvPr>
        </p:nvSpPr>
        <p:spPr>
          <a:xfrm>
            <a:off x="6461751" y="3436025"/>
            <a:ext cx="16440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9" name="Google Shape;159;p24"/>
          <p:cNvSpPr txBox="1"/>
          <p:nvPr>
            <p:ph idx="13" type="subTitle"/>
          </p:nvPr>
        </p:nvSpPr>
        <p:spPr>
          <a:xfrm>
            <a:off x="840725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4" type="subTitle"/>
          </p:nvPr>
        </p:nvSpPr>
        <p:spPr>
          <a:xfrm>
            <a:off x="35322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4"/>
          <p:cNvSpPr txBox="1"/>
          <p:nvPr>
            <p:ph idx="15" type="subTitle"/>
          </p:nvPr>
        </p:nvSpPr>
        <p:spPr>
          <a:xfrm>
            <a:off x="6262700" y="3770700"/>
            <a:ext cx="2103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4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10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1834425" y="1669997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2" type="subTitle"/>
          </p:nvPr>
        </p:nvSpPr>
        <p:spPr>
          <a:xfrm>
            <a:off x="5873025" y="3322575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3" type="subTitle"/>
          </p:nvPr>
        </p:nvSpPr>
        <p:spPr>
          <a:xfrm>
            <a:off x="1834425" y="1999913"/>
            <a:ext cx="20709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5"/>
          <p:cNvSpPr txBox="1"/>
          <p:nvPr>
            <p:ph idx="4" type="subTitle"/>
          </p:nvPr>
        </p:nvSpPr>
        <p:spPr>
          <a:xfrm>
            <a:off x="5873025" y="3647738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 flipH="1">
            <a:off x="8610600" y="4603275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6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720000" y="540000"/>
            <a:ext cx="32289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834300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8" name="Google Shape;178;p27"/>
          <p:cNvSpPr txBox="1"/>
          <p:nvPr>
            <p:ph idx="2" type="subTitle"/>
          </p:nvPr>
        </p:nvSpPr>
        <p:spPr>
          <a:xfrm>
            <a:off x="834300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9" name="Google Shape;179;p27"/>
          <p:cNvSpPr txBox="1"/>
          <p:nvPr>
            <p:ph idx="3" type="subTitle"/>
          </p:nvPr>
        </p:nvSpPr>
        <p:spPr>
          <a:xfrm>
            <a:off x="867450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7"/>
          <p:cNvSpPr txBox="1"/>
          <p:nvPr>
            <p:ph idx="4" type="subTitle"/>
          </p:nvPr>
        </p:nvSpPr>
        <p:spPr>
          <a:xfrm>
            <a:off x="867450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5" type="subTitle"/>
          </p:nvPr>
        </p:nvSpPr>
        <p:spPr>
          <a:xfrm>
            <a:off x="3422474" y="1930372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idx="6" type="subTitle"/>
          </p:nvPr>
        </p:nvSpPr>
        <p:spPr>
          <a:xfrm>
            <a:off x="3422474" y="3447938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83" name="Google Shape;183;p27"/>
          <p:cNvSpPr txBox="1"/>
          <p:nvPr>
            <p:ph idx="7" type="subTitle"/>
          </p:nvPr>
        </p:nvSpPr>
        <p:spPr>
          <a:xfrm>
            <a:off x="3455624" y="2257906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7"/>
          <p:cNvSpPr txBox="1"/>
          <p:nvPr>
            <p:ph idx="8" type="subTitle"/>
          </p:nvPr>
        </p:nvSpPr>
        <p:spPr>
          <a:xfrm>
            <a:off x="3455624" y="3777863"/>
            <a:ext cx="2251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7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3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>
            <a:off x="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723900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287936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5855975" y="1466850"/>
            <a:ext cx="2568000" cy="179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3414888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2" type="subTitle"/>
          </p:nvPr>
        </p:nvSpPr>
        <p:spPr>
          <a:xfrm>
            <a:off x="5980925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6" name="Google Shape;196;p29"/>
          <p:cNvSpPr txBox="1"/>
          <p:nvPr>
            <p:ph idx="3" type="subTitle"/>
          </p:nvPr>
        </p:nvSpPr>
        <p:spPr>
          <a:xfrm>
            <a:off x="3414888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4" type="subTitle"/>
          </p:nvPr>
        </p:nvSpPr>
        <p:spPr>
          <a:xfrm>
            <a:off x="5980925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5" type="subTitle"/>
          </p:nvPr>
        </p:nvSpPr>
        <p:spPr>
          <a:xfrm>
            <a:off x="844813" y="1716269"/>
            <a:ext cx="2318100" cy="4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"/>
              <a:buNone/>
              <a:defRPr b="1" sz="20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99" name="Google Shape;199;p29"/>
          <p:cNvSpPr txBox="1"/>
          <p:nvPr>
            <p:ph idx="6" type="subTitle"/>
          </p:nvPr>
        </p:nvSpPr>
        <p:spPr>
          <a:xfrm>
            <a:off x="844813" y="2050950"/>
            <a:ext cx="2318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5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 flipH="1">
            <a:off x="860400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 txBox="1"/>
          <p:nvPr>
            <p:ph type="title"/>
          </p:nvPr>
        </p:nvSpPr>
        <p:spPr>
          <a:xfrm>
            <a:off x="720000" y="540000"/>
            <a:ext cx="61572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540000" y="540000"/>
            <a:ext cx="860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720000" y="1680487"/>
            <a:ext cx="3294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20000" y="2353325"/>
            <a:ext cx="30900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5295225" y="905050"/>
            <a:ext cx="2913300" cy="73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3895725" y="1636150"/>
            <a:ext cx="43128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31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/>
          <p:nvPr/>
        </p:nvSpPr>
        <p:spPr>
          <a:xfrm>
            <a:off x="540000" y="1295400"/>
            <a:ext cx="8064000" cy="33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2"/>
          <p:cNvSpPr/>
          <p:nvPr/>
        </p:nvSpPr>
        <p:spPr>
          <a:xfrm flipH="1">
            <a:off x="0" y="46035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 flipH="1">
            <a:off x="8604000" y="75540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540000" y="540000"/>
            <a:ext cx="8064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666750" y="673050"/>
            <a:ext cx="7810500" cy="379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540000" y="540000"/>
            <a:ext cx="89469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14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5367100" y="2158600"/>
            <a:ext cx="2515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1552700" y="1825063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title"/>
          </p:nvPr>
        </p:nvSpPr>
        <p:spPr>
          <a:xfrm>
            <a:off x="5658400" y="1828650"/>
            <a:ext cx="1932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b="1" sz="2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20000" y="540000"/>
            <a:ext cx="63477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5082300" y="2571750"/>
            <a:ext cx="3337800" cy="12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>
                <a:latin typeface="Inconsolata"/>
                <a:ea typeface="Inconsolata"/>
                <a:cs typeface="Inconsolata"/>
                <a:sym typeface="Inconsolata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10475" y="540000"/>
            <a:ext cx="39975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rgbClr val="51413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 flipH="1">
            <a:off x="4572000" y="540000"/>
            <a:ext cx="4032300" cy="4063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/>
          <p:nvPr/>
        </p:nvSpPr>
        <p:spPr>
          <a:xfrm flipH="1">
            <a:off x="860430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2373450" y="1605000"/>
            <a:ext cx="4397100" cy="19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7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b="1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consolata"/>
              <a:buChar char="●"/>
              <a:defRPr sz="18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○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■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consolata"/>
              <a:buChar char="●"/>
              <a:defRPr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://bit.ly/2Tynxth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hyperlink" Target="https://akazachk.github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12.jpg"/><Relationship Id="rId5" Type="http://schemas.openxmlformats.org/officeDocument/2006/relationships/image" Target="../media/image6.pn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3">
            <a:alphaModFix/>
          </a:blip>
          <a:srcRect b="0" l="2579" r="2588" t="0"/>
          <a:stretch/>
        </p:blipFill>
        <p:spPr>
          <a:xfrm flipH="1">
            <a:off x="1809751" y="0"/>
            <a:ext cx="733424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4"/>
          <p:cNvGrpSpPr/>
          <p:nvPr/>
        </p:nvGrpSpPr>
        <p:grpSpPr>
          <a:xfrm>
            <a:off x="536125" y="852800"/>
            <a:ext cx="3516300" cy="3495600"/>
            <a:chOff x="174175" y="852800"/>
            <a:chExt cx="3516300" cy="3495600"/>
          </a:xfrm>
        </p:grpSpPr>
        <p:sp>
          <p:nvSpPr>
            <p:cNvPr id="221" name="Google Shape;221;p34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34"/>
          <p:cNvSpPr txBox="1"/>
          <p:nvPr>
            <p:ph idx="1" type="subTitle"/>
          </p:nvPr>
        </p:nvSpPr>
        <p:spPr>
          <a:xfrm>
            <a:off x="817575" y="3119025"/>
            <a:ext cx="3385800" cy="10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Cole Crawford, Ewa Wiercioch,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Venkata Praveen Naradasu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collaboration with Dr. Kazachkov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4" name="Google Shape;224;p34"/>
          <p:cNvSpPr txBox="1"/>
          <p:nvPr>
            <p:ph type="ctrTitle"/>
          </p:nvPr>
        </p:nvSpPr>
        <p:spPr>
          <a:xfrm>
            <a:off x="817575" y="1260325"/>
            <a:ext cx="2806200" cy="20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BREAD OF THE MIGHTY </a:t>
            </a:r>
            <a:endParaRPr sz="4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>
                <a:solidFill>
                  <a:schemeClr val="dk2"/>
                </a:solidFill>
              </a:rPr>
              <a:t>ROUT</a:t>
            </a:r>
            <a:r>
              <a:rPr b="0" lang="en" sz="2800">
                <a:solidFill>
                  <a:schemeClr val="dk2"/>
                </a:solidFill>
              </a:rPr>
              <a:t>ING</a:t>
            </a:r>
            <a:r>
              <a:rPr b="0" lang="en" sz="2800">
                <a:solidFill>
                  <a:schemeClr val="dk2"/>
                </a:solidFill>
              </a:rPr>
              <a:t> PROJECT</a:t>
            </a:r>
            <a:endParaRPr b="0" sz="2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643800" y="550"/>
            <a:ext cx="71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TUESDAY </a:t>
            </a:r>
            <a:r>
              <a:rPr lang="en"/>
              <a:t>- Before and After </a:t>
            </a: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26" y="694775"/>
            <a:ext cx="2543850" cy="409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575" y="746051"/>
            <a:ext cx="2496912" cy="409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075" y="810399"/>
            <a:ext cx="2836250" cy="120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50400" y="797800"/>
            <a:ext cx="2969775" cy="12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4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PLAN</a:t>
            </a:r>
            <a:endParaRPr/>
          </a:p>
        </p:txBody>
      </p:sp>
      <p:sp>
        <p:nvSpPr>
          <p:cNvPr id="325" name="Google Shape;325;p44"/>
          <p:cNvSpPr txBox="1"/>
          <p:nvPr>
            <p:ph idx="1" type="subTitle"/>
          </p:nvPr>
        </p:nvSpPr>
        <p:spPr>
          <a:xfrm>
            <a:off x="567600" y="1419075"/>
            <a:ext cx="35481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Set up code to run locally on our devices so that routes can be optimized for &gt;3 trucks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Incorporate truck capacities and time windows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 documentation for code and overall project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3">
            <a:alphaModFix/>
          </a:blip>
          <a:srcRect b="0" l="14923" r="14916" t="0"/>
          <a:stretch/>
        </p:blipFill>
        <p:spPr>
          <a:xfrm>
            <a:off x="4560275" y="726825"/>
            <a:ext cx="3915499" cy="37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ADDITIONAL FEATURES</a:t>
            </a:r>
            <a:endParaRPr sz="2800"/>
          </a:p>
        </p:txBody>
      </p:sp>
      <p:sp>
        <p:nvSpPr>
          <p:cNvPr id="332" name="Google Shape;332;p45"/>
          <p:cNvSpPr txBox="1"/>
          <p:nvPr>
            <p:ph idx="1" type="subTitle"/>
          </p:nvPr>
        </p:nvSpPr>
        <p:spPr>
          <a:xfrm>
            <a:off x="567600" y="1419075"/>
            <a:ext cx="3277500" cy="29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eal-time routing in the case of last-minute pickups/cancellations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improvement opportunities to user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Evaluate</a:t>
            </a:r>
            <a:r>
              <a:rPr lang="en"/>
              <a:t> new distribution centers</a:t>
            </a:r>
            <a:endParaRPr/>
          </a:p>
        </p:txBody>
      </p:sp>
      <p:sp>
        <p:nvSpPr>
          <p:cNvPr id="333" name="Google Shape;333;p45"/>
          <p:cNvSpPr txBox="1"/>
          <p:nvPr>
            <p:ph idx="1" type="subTitle"/>
          </p:nvPr>
        </p:nvSpPr>
        <p:spPr>
          <a:xfrm>
            <a:off x="720000" y="1065900"/>
            <a:ext cx="36573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400"/>
              <a:t>If time permits, based on BOTM feedback</a:t>
            </a:r>
            <a:endParaRPr i="1" sz="1400"/>
          </a:p>
        </p:txBody>
      </p:sp>
      <p:pic>
        <p:nvPicPr>
          <p:cNvPr id="334" name="Google Shape;334;p45"/>
          <p:cNvPicPr preferRelativeResize="0"/>
          <p:nvPr/>
        </p:nvPicPr>
        <p:blipFill rotWithShape="1">
          <a:blip r:embed="rId3">
            <a:alphaModFix/>
          </a:blip>
          <a:srcRect b="13916" l="9476" r="40171" t="8383"/>
          <a:stretch/>
        </p:blipFill>
        <p:spPr>
          <a:xfrm>
            <a:off x="4595475" y="683875"/>
            <a:ext cx="3082624" cy="29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735" y="1351800"/>
            <a:ext cx="2308464" cy="3715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6"/>
          <p:cNvPicPr preferRelativeResize="0"/>
          <p:nvPr/>
        </p:nvPicPr>
        <p:blipFill rotWithShape="1">
          <a:blip r:embed="rId3">
            <a:alphaModFix/>
          </a:blip>
          <a:srcRect b="-11426" l="13793" r="19699" t="12582"/>
          <a:stretch/>
        </p:blipFill>
        <p:spPr>
          <a:xfrm rot="-5400000">
            <a:off x="280987" y="-280987"/>
            <a:ext cx="5162550" cy="572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46"/>
          <p:cNvGrpSpPr/>
          <p:nvPr/>
        </p:nvGrpSpPr>
        <p:grpSpPr>
          <a:xfrm>
            <a:off x="2398999" y="532484"/>
            <a:ext cx="6220335" cy="4057692"/>
            <a:chOff x="174175" y="852800"/>
            <a:chExt cx="3516300" cy="3495600"/>
          </a:xfrm>
        </p:grpSpPr>
        <p:sp>
          <p:nvSpPr>
            <p:cNvPr id="342" name="Google Shape;342;p46"/>
            <p:cNvSpPr/>
            <p:nvPr/>
          </p:nvSpPr>
          <p:spPr>
            <a:xfrm>
              <a:off x="174175" y="852800"/>
              <a:ext cx="3516300" cy="349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6"/>
            <p:cNvSpPr/>
            <p:nvPr/>
          </p:nvSpPr>
          <p:spPr>
            <a:xfrm>
              <a:off x="284275" y="962075"/>
              <a:ext cx="3296100" cy="329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46"/>
          <p:cNvSpPr txBox="1"/>
          <p:nvPr>
            <p:ph type="ctrTitle"/>
          </p:nvPr>
        </p:nvSpPr>
        <p:spPr>
          <a:xfrm>
            <a:off x="3967850" y="981250"/>
            <a:ext cx="4240800" cy="1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THANK YOU</a:t>
            </a:r>
            <a:endParaRPr sz="5400"/>
          </a:p>
        </p:txBody>
      </p:sp>
      <p:sp>
        <p:nvSpPr>
          <p:cNvPr id="345" name="Google Shape;345;p46"/>
          <p:cNvSpPr txBox="1"/>
          <p:nvPr>
            <p:ph idx="1" type="subTitle"/>
          </p:nvPr>
        </p:nvSpPr>
        <p:spPr>
          <a:xfrm>
            <a:off x="3895725" y="1936275"/>
            <a:ext cx="43128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We would love to hear your questions and feedback!</a:t>
            </a:r>
            <a:endParaRPr/>
          </a:p>
        </p:txBody>
      </p:sp>
      <p:sp>
        <p:nvSpPr>
          <p:cNvPr id="346" name="Google Shape;346;p46"/>
          <p:cNvSpPr txBox="1"/>
          <p:nvPr/>
        </p:nvSpPr>
        <p:spPr>
          <a:xfrm>
            <a:off x="5150925" y="3985725"/>
            <a:ext cx="30576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Please keep this slide for attribution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47" name="Google Shape;347;p46"/>
          <p:cNvSpPr txBox="1"/>
          <p:nvPr/>
        </p:nvSpPr>
        <p:spPr>
          <a:xfrm>
            <a:off x="3415725" y="3383025"/>
            <a:ext cx="47928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, infographics &amp; images by</a:t>
            </a:r>
            <a:r>
              <a:rPr b="1" lang="en" sz="1100">
                <a:solidFill>
                  <a:schemeClr val="dk2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100">
              <a:solidFill>
                <a:schemeClr val="dk2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46"/>
          <p:cNvSpPr txBox="1"/>
          <p:nvPr>
            <p:ph idx="1" type="subTitle"/>
          </p:nvPr>
        </p:nvSpPr>
        <p:spPr>
          <a:xfrm>
            <a:off x="3931850" y="2692588"/>
            <a:ext cx="4312800" cy="68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UF TEAM: </a:t>
            </a:r>
            <a:r>
              <a:rPr lang="en" sz="1100"/>
              <a:t>Cole Crawford, Ewa Wiercioch, Praveen Naradasu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FACULTY:</a:t>
            </a:r>
            <a:r>
              <a:rPr lang="en" sz="1100"/>
              <a:t> Aleksandr M. Kazachkov (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akazachk.github.io</a:t>
            </a:r>
            <a:r>
              <a:rPr lang="en" sz="1100"/>
              <a:t>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CONTACT: </a:t>
            </a:r>
            <a:r>
              <a:rPr lang="en" sz="1100"/>
              <a:t>akazachkov@ufl.edu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/>
          <p:nvPr/>
        </p:nvSpPr>
        <p:spPr>
          <a:xfrm>
            <a:off x="-7662" y="2562692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5"/>
          <p:cNvSpPr/>
          <p:nvPr/>
        </p:nvSpPr>
        <p:spPr>
          <a:xfrm>
            <a:off x="2289558" y="2562692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5"/>
          <p:cNvSpPr/>
          <p:nvPr/>
        </p:nvSpPr>
        <p:spPr>
          <a:xfrm>
            <a:off x="6871942" y="2562664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 txBox="1"/>
          <p:nvPr>
            <p:ph type="title"/>
          </p:nvPr>
        </p:nvSpPr>
        <p:spPr>
          <a:xfrm>
            <a:off x="720000" y="540000"/>
            <a:ext cx="399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WE ARE</a:t>
            </a:r>
            <a:endParaRPr/>
          </a:p>
        </p:txBody>
      </p:sp>
      <p:sp>
        <p:nvSpPr>
          <p:cNvPr id="233" name="Google Shape;233;p35"/>
          <p:cNvSpPr/>
          <p:nvPr/>
        </p:nvSpPr>
        <p:spPr>
          <a:xfrm flipH="1">
            <a:off x="953860" y="4200441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/>
          <p:nvPr/>
        </p:nvSpPr>
        <p:spPr>
          <a:xfrm flipH="1">
            <a:off x="3176206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7731662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5"/>
          <p:cNvSpPr txBox="1"/>
          <p:nvPr>
            <p:ph idx="4" type="subTitle"/>
          </p:nvPr>
        </p:nvSpPr>
        <p:spPr>
          <a:xfrm>
            <a:off x="193489" y="3360869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ISE Senior</a:t>
            </a:r>
            <a:endParaRPr i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5"/>
          <p:cNvSpPr txBox="1"/>
          <p:nvPr>
            <p:ph idx="5" type="subTitle"/>
          </p:nvPr>
        </p:nvSpPr>
        <p:spPr>
          <a:xfrm>
            <a:off x="2429765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UF ISE Senior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 txBox="1"/>
          <p:nvPr>
            <p:ph idx="6" type="subTitle"/>
          </p:nvPr>
        </p:nvSpPr>
        <p:spPr>
          <a:xfrm>
            <a:off x="6975949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 ISE Assistant Professor</a:t>
            </a:r>
            <a:endParaRPr/>
          </a:p>
        </p:txBody>
      </p:sp>
      <p:sp>
        <p:nvSpPr>
          <p:cNvPr id="239" name="Google Shape;239;p35"/>
          <p:cNvSpPr txBox="1"/>
          <p:nvPr>
            <p:ph idx="1" type="subTitle"/>
          </p:nvPr>
        </p:nvSpPr>
        <p:spPr>
          <a:xfrm>
            <a:off x="134208" y="2969481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COLE CRAWFORD</a:t>
            </a:r>
            <a:endParaRPr/>
          </a:p>
        </p:txBody>
      </p:sp>
      <p:sp>
        <p:nvSpPr>
          <p:cNvPr id="240" name="Google Shape;240;p35"/>
          <p:cNvSpPr txBox="1"/>
          <p:nvPr>
            <p:ph idx="2" type="subTitle"/>
          </p:nvPr>
        </p:nvSpPr>
        <p:spPr>
          <a:xfrm>
            <a:off x="2325758" y="2955381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EWA WIERCIOCH</a:t>
            </a:r>
            <a:endParaRPr/>
          </a:p>
        </p:txBody>
      </p:sp>
      <p:sp>
        <p:nvSpPr>
          <p:cNvPr id="241" name="Google Shape;241;p35"/>
          <p:cNvSpPr txBox="1"/>
          <p:nvPr>
            <p:ph idx="3" type="subTitle"/>
          </p:nvPr>
        </p:nvSpPr>
        <p:spPr>
          <a:xfrm>
            <a:off x="6871942" y="2955372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ALEKS KAZACHKOV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373" y="1426225"/>
            <a:ext cx="1638456" cy="153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 rotWithShape="1">
          <a:blip r:embed="rId4">
            <a:alphaModFix/>
          </a:blip>
          <a:srcRect b="29456" l="0" r="0" t="5634"/>
          <a:stretch/>
        </p:blipFill>
        <p:spPr>
          <a:xfrm>
            <a:off x="7209928" y="1426225"/>
            <a:ext cx="1572309" cy="153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 rotWithShape="1">
          <a:blip r:embed="rId5">
            <a:alphaModFix/>
          </a:blip>
          <a:srcRect b="4817" l="1173" r="1852" t="905"/>
          <a:stretch/>
        </p:blipFill>
        <p:spPr>
          <a:xfrm>
            <a:off x="428247" y="1426235"/>
            <a:ext cx="1537321" cy="145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/>
          <p:nvPr/>
        </p:nvSpPr>
        <p:spPr>
          <a:xfrm>
            <a:off x="4586754" y="2562664"/>
            <a:ext cx="2241600" cy="1877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/>
          <p:nvPr/>
        </p:nvSpPr>
        <p:spPr>
          <a:xfrm flipH="1">
            <a:off x="5446474" y="4186353"/>
            <a:ext cx="522300" cy="50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>
            <p:ph idx="6" type="subTitle"/>
          </p:nvPr>
        </p:nvSpPr>
        <p:spPr>
          <a:xfrm>
            <a:off x="4690761" y="3346778"/>
            <a:ext cx="20337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UF ISE Grad Student</a:t>
            </a:r>
            <a:endParaRPr/>
          </a:p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4586754" y="2955372"/>
            <a:ext cx="22416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VENKATA </a:t>
            </a:r>
            <a:r>
              <a:rPr lang="en"/>
              <a:t>PRAVEEN </a:t>
            </a:r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 rotWithShape="1">
          <a:blip r:embed="rId6">
            <a:alphaModFix/>
          </a:blip>
          <a:srcRect b="3762" l="0" r="0" t="0"/>
          <a:stretch/>
        </p:blipFill>
        <p:spPr>
          <a:xfrm>
            <a:off x="4885750" y="1426225"/>
            <a:ext cx="1537326" cy="1531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idx="15" type="title"/>
          </p:nvPr>
        </p:nvSpPr>
        <p:spPr>
          <a:xfrm>
            <a:off x="720000" y="540000"/>
            <a:ext cx="4450200" cy="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55" name="Google Shape;255;p36"/>
          <p:cNvSpPr txBox="1"/>
          <p:nvPr>
            <p:ph type="title"/>
          </p:nvPr>
        </p:nvSpPr>
        <p:spPr>
          <a:xfrm>
            <a:off x="473686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6" name="Google Shape;256;p36"/>
          <p:cNvSpPr txBox="1"/>
          <p:nvPr>
            <p:ph idx="2" type="title"/>
          </p:nvPr>
        </p:nvSpPr>
        <p:spPr>
          <a:xfrm>
            <a:off x="248069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" name="Google Shape;257;p36"/>
          <p:cNvSpPr txBox="1"/>
          <p:nvPr>
            <p:ph idx="3" type="title"/>
          </p:nvPr>
        </p:nvSpPr>
        <p:spPr>
          <a:xfrm>
            <a:off x="4487705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8" name="Google Shape;258;p36"/>
          <p:cNvSpPr txBox="1"/>
          <p:nvPr>
            <p:ph idx="4" type="title"/>
          </p:nvPr>
        </p:nvSpPr>
        <p:spPr>
          <a:xfrm>
            <a:off x="6494714" y="1858932"/>
            <a:ext cx="915900" cy="7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9" name="Google Shape;259;p36"/>
          <p:cNvSpPr txBox="1"/>
          <p:nvPr>
            <p:ph idx="1" type="subTitle"/>
          </p:nvPr>
        </p:nvSpPr>
        <p:spPr>
          <a:xfrm>
            <a:off x="6875714" y="2478783"/>
            <a:ext cx="16818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CURRENT PLAN</a:t>
            </a:r>
            <a:endParaRPr/>
          </a:p>
        </p:txBody>
      </p:sp>
      <p:sp>
        <p:nvSpPr>
          <p:cNvPr id="260" name="Google Shape;260;p36"/>
          <p:cNvSpPr txBox="1"/>
          <p:nvPr>
            <p:ph idx="5" type="subTitle"/>
          </p:nvPr>
        </p:nvSpPr>
        <p:spPr>
          <a:xfrm>
            <a:off x="4861053" y="24787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PROGRESS</a:t>
            </a:r>
            <a:endParaRPr/>
          </a:p>
        </p:txBody>
      </p:sp>
      <p:sp>
        <p:nvSpPr>
          <p:cNvPr id="261" name="Google Shape;261;p36"/>
          <p:cNvSpPr txBox="1"/>
          <p:nvPr>
            <p:ph idx="6" type="subTitle"/>
          </p:nvPr>
        </p:nvSpPr>
        <p:spPr>
          <a:xfrm>
            <a:off x="2851335" y="2478783"/>
            <a:ext cx="17586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CURRENT SYSTEM</a:t>
            </a:r>
            <a:endParaRPr/>
          </a:p>
        </p:txBody>
      </p:sp>
      <p:sp>
        <p:nvSpPr>
          <p:cNvPr id="262" name="Google Shape;262;p36"/>
          <p:cNvSpPr txBox="1"/>
          <p:nvPr>
            <p:ph idx="7" type="subTitle"/>
          </p:nvPr>
        </p:nvSpPr>
        <p:spPr>
          <a:xfrm>
            <a:off x="854686" y="2478783"/>
            <a:ext cx="17712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OBJECTIVE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688550" y="1380800"/>
            <a:ext cx="4002900" cy="29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Distributes 65,000+ lbs of </a:t>
            </a:r>
            <a:r>
              <a:rPr lang="en" sz="1800"/>
              <a:t>food and necessities per month 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170+ non-profit agency partners (food pantries, churches, homeless shelters)</a:t>
            </a:r>
            <a:endParaRPr sz="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~50 retail pickup locations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 truck drivers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 70 pickups per week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8" name="Google Shape;268;p37"/>
          <p:cNvSpPr txBox="1"/>
          <p:nvPr>
            <p:ph type="title"/>
          </p:nvPr>
        </p:nvSpPr>
        <p:spPr>
          <a:xfrm>
            <a:off x="710475" y="540000"/>
            <a:ext cx="45720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OF THE MIGHTY</a:t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3">
            <a:alphaModFix/>
          </a:blip>
          <a:srcRect b="0" l="3729" r="3729" t="0"/>
          <a:stretch/>
        </p:blipFill>
        <p:spPr>
          <a:xfrm>
            <a:off x="0" y="1438275"/>
            <a:ext cx="4572000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 rotWithShape="1">
          <a:blip r:embed="rId4">
            <a:alphaModFix/>
          </a:blip>
          <a:srcRect b="0" l="36216" r="0" t="98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type="title"/>
          </p:nvPr>
        </p:nvSpPr>
        <p:spPr>
          <a:xfrm>
            <a:off x="643800" y="1223275"/>
            <a:ext cx="36369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PROJECT OBJECTIVE</a:t>
            </a:r>
            <a:endParaRPr sz="3200"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643800" y="1896125"/>
            <a:ext cx="30900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extend the impact of current BOTM resources, such as time and money, to even better serve the community.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pickup route improvements</a:t>
            </a:r>
            <a:r>
              <a:rPr lang="en"/>
              <a:t> based on quantifiable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2" type="body"/>
          </p:nvPr>
        </p:nvSpPr>
        <p:spPr>
          <a:xfrm>
            <a:off x="4537038" y="1035850"/>
            <a:ext cx="24801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Database containing retail pickup information</a:t>
            </a:r>
            <a:endParaRPr/>
          </a:p>
        </p:txBody>
      </p:sp>
      <p:sp>
        <p:nvSpPr>
          <p:cNvPr id="282" name="Google Shape;282;p39"/>
          <p:cNvSpPr txBox="1"/>
          <p:nvPr>
            <p:ph idx="4" type="title"/>
          </p:nvPr>
        </p:nvSpPr>
        <p:spPr>
          <a:xfrm>
            <a:off x="720000" y="540000"/>
            <a:ext cx="74058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83" name="Google Shape;283;p39"/>
          <p:cNvSpPr txBox="1"/>
          <p:nvPr>
            <p:ph idx="3" type="title"/>
          </p:nvPr>
        </p:nvSpPr>
        <p:spPr>
          <a:xfrm>
            <a:off x="750363" y="114210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284" name="Google Shape;284;p39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25" y="1836675"/>
            <a:ext cx="8423999" cy="2687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idx="4" type="title"/>
          </p:nvPr>
        </p:nvSpPr>
        <p:spPr>
          <a:xfrm>
            <a:off x="720000" y="540000"/>
            <a:ext cx="46536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OPTIMIZATION</a:t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3">
            <a:alphaModFix/>
          </a:blip>
          <a:srcRect b="0" l="6506" r="11960" t="0"/>
          <a:stretch/>
        </p:blipFill>
        <p:spPr>
          <a:xfrm>
            <a:off x="1238400" y="1406175"/>
            <a:ext cx="7030574" cy="276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2" type="body"/>
          </p:nvPr>
        </p:nvSpPr>
        <p:spPr>
          <a:xfrm>
            <a:off x="4562000" y="768600"/>
            <a:ext cx="41775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Color-coded routes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Tooltips for each location and vehicle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1"/>
          <p:cNvSpPr txBox="1"/>
          <p:nvPr>
            <p:ph idx="4" type="title"/>
          </p:nvPr>
        </p:nvSpPr>
        <p:spPr>
          <a:xfrm>
            <a:off x="720000" y="540000"/>
            <a:ext cx="3206700" cy="6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PROGRESS</a:t>
            </a:r>
            <a:endParaRPr/>
          </a:p>
        </p:txBody>
      </p:sp>
      <p:sp>
        <p:nvSpPr>
          <p:cNvPr id="298" name="Google Shape;298;p41"/>
          <p:cNvSpPr txBox="1"/>
          <p:nvPr>
            <p:ph idx="3" type="title"/>
          </p:nvPr>
        </p:nvSpPr>
        <p:spPr>
          <a:xfrm>
            <a:off x="724488" y="1142100"/>
            <a:ext cx="2515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VISUALIZATION</a:t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 flipH="1">
            <a:off x="0" y="0"/>
            <a:ext cx="540000" cy="5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0" l="0" r="5598" t="0"/>
          <a:stretch/>
        </p:blipFill>
        <p:spPr>
          <a:xfrm>
            <a:off x="796199" y="1727075"/>
            <a:ext cx="4637450" cy="29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6211" y="1735913"/>
            <a:ext cx="3206789" cy="294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643800" y="550"/>
            <a:ext cx="7110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 - Before and After </a:t>
            </a:r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25" y="746050"/>
            <a:ext cx="3938202" cy="25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25" y="746050"/>
            <a:ext cx="3851306" cy="25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625" y="3426350"/>
            <a:ext cx="2959651" cy="14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6896" y="3426350"/>
            <a:ext cx="2930729" cy="127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 Food Pitch Deck by Slidesgo">
  <a:themeElements>
    <a:clrScheme name="Simple Light">
      <a:dk1>
        <a:srgbClr val="DBD4D1"/>
      </a:dk1>
      <a:lt1>
        <a:srgbClr val="FFFFFF"/>
      </a:lt1>
      <a:dk2>
        <a:srgbClr val="514138"/>
      </a:dk2>
      <a:lt2>
        <a:srgbClr val="BCB1AE"/>
      </a:lt2>
      <a:accent1>
        <a:srgbClr val="DBD4D1"/>
      </a:accent1>
      <a:accent2>
        <a:srgbClr val="FFFFFF"/>
      </a:accent2>
      <a:accent3>
        <a:srgbClr val="514138"/>
      </a:accent3>
      <a:accent4>
        <a:srgbClr val="BCB1AE"/>
      </a:accent4>
      <a:accent5>
        <a:srgbClr val="DBD4D1"/>
      </a:accent5>
      <a:accent6>
        <a:srgbClr val="BCB1AE"/>
      </a:accent6>
      <a:hlink>
        <a:srgbClr val="5141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